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9" r:id="rId2"/>
    <p:sldId id="257" r:id="rId3"/>
    <p:sldId id="259" r:id="rId4"/>
    <p:sldId id="258"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5" r:id="rId28"/>
    <p:sldId id="286" r:id="rId29"/>
    <p:sldId id="287" r:id="rId30"/>
    <p:sldId id="288"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5" d="100"/>
          <a:sy n="105" d="100"/>
        </p:scale>
        <p:origin x="179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tableStyles" Target="tableStyles.xml" /></Relationships>
</file>

<file path=ppt/media/hdphoto1.wdp>
</file>

<file path=ppt/media/image1.gif>
</file>

<file path=ppt/media/image2.png>
</file>

<file path=ppt/media/image3.png>
</file>

<file path=ppt/media/image4.png>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B0812F9-7585-4245-827C-A1D4A283816C}"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26577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867137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829375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766515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0812F9-7585-4245-827C-A1D4A283816C}"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75493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0812F9-7585-4245-827C-A1D4A283816C}"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292737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0812F9-7585-4245-827C-A1D4A283816C}" type="datetimeFigureOut">
              <a:rPr lang="en-US" smtClean="0"/>
              <a:t>5/27/2023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877441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0812F9-7585-4245-827C-A1D4A283816C}" type="datetimeFigureOut">
              <a:rPr lang="en-US" smtClean="0"/>
              <a:t>5/27/2023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56461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0812F9-7585-4245-827C-A1D4A283816C}" type="datetimeFigureOut">
              <a:rPr lang="en-US" smtClean="0"/>
              <a:t>5/27/2023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221179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812F9-7585-4245-827C-A1D4A283816C}"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349810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812F9-7585-4245-827C-A1D4A283816C}"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172721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0812F9-7585-4245-827C-A1D4A283816C}" type="datetimeFigureOut">
              <a:rPr lang="en-US" smtClean="0"/>
              <a:t>5/27/2023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000623-F3AC-435B-B96C-47395DE1BEA2}" type="slidenum">
              <a:rPr lang="en-US" smtClean="0"/>
              <a:t>‹#›</a:t>
            </a:fld>
            <a:endParaRPr lang="en-US"/>
          </a:p>
        </p:txBody>
      </p:sp>
    </p:spTree>
    <p:extLst>
      <p:ext uri="{BB962C8B-B14F-4D97-AF65-F5344CB8AC3E}">
        <p14:creationId xmlns:p14="http://schemas.microsoft.com/office/powerpoint/2010/main" val="2392455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hyperlink" Target="https://devm.io/kubernetes/big-companies-using-kubernetes-159007" TargetMode="External"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1.xml" /></Relationships>
</file>

<file path=ppt/slides/_rels/slide23.xml.rels><?xml version="1.0" encoding="UTF-8" standalone="yes"?>
<Relationships xmlns="http://schemas.openxmlformats.org/package/2006/relationships"><Relationship Id="rId2" Type="http://schemas.openxmlformats.org/officeDocument/2006/relationships/image" Target="../media/image8.gif" /><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image" Target="../media/image5.pn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F37DE9-87C4-4B1F-9097-96C019C00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219200"/>
            <a:ext cx="7382933" cy="4152900"/>
          </a:xfrm>
          <a:prstGeom prst="rect">
            <a:avLst/>
          </a:prstGeom>
        </p:spPr>
      </p:pic>
      <p:sp>
        <p:nvSpPr>
          <p:cNvPr id="5" name="Title 4">
            <a:extLst>
              <a:ext uri="{FF2B5EF4-FFF2-40B4-BE49-F238E27FC236}">
                <a16:creationId xmlns:a16="http://schemas.microsoft.com/office/drawing/2014/main" id="{91C5D5B4-16D9-A83A-858D-CB3F2017639E}"/>
              </a:ext>
            </a:extLst>
          </p:cNvPr>
          <p:cNvSpPr>
            <a:spLocks noGrp="1"/>
          </p:cNvSpPr>
          <p:nvPr>
            <p:ph type="ctrTitle"/>
          </p:nvPr>
        </p:nvSpPr>
        <p:spPr>
          <a:xfrm>
            <a:off x="795866" y="4343400"/>
            <a:ext cx="7772400" cy="1470025"/>
          </a:xfrm>
        </p:spPr>
        <p:txBody>
          <a:bodyPr/>
          <a:lstStyle/>
          <a:p>
            <a:r>
              <a:rPr lang="en-US" dirty="0">
                <a:solidFill>
                  <a:schemeClr val="accent1"/>
                </a:solidFill>
              </a:rPr>
              <a:t>Kubernetes </a:t>
            </a:r>
            <a:endParaRPr lang="en-PK" dirty="0">
              <a:solidFill>
                <a:schemeClr val="accent1"/>
              </a:solidFill>
            </a:endParaRPr>
          </a:p>
        </p:txBody>
      </p:sp>
    </p:spTree>
    <p:extLst>
      <p:ext uri="{BB962C8B-B14F-4D97-AF65-F5344CB8AC3E}">
        <p14:creationId xmlns:p14="http://schemas.microsoft.com/office/powerpoint/2010/main" val="941737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Kubernetes API Server</a:t>
            </a:r>
            <a:endParaRPr lang="en-US" dirty="0">
              <a:solidFill>
                <a:schemeClr val="accent1"/>
              </a:solidFill>
            </a:endParaRPr>
          </a:p>
        </p:txBody>
      </p:sp>
      <p:sp>
        <p:nvSpPr>
          <p:cNvPr id="3" name="Content Placeholder 2"/>
          <p:cNvSpPr>
            <a:spLocks noGrp="1"/>
          </p:cNvSpPr>
          <p:nvPr>
            <p:ph idx="1"/>
          </p:nvPr>
        </p:nvSpPr>
        <p:spPr/>
        <p:txBody>
          <a:bodyPr>
            <a:normAutofit fontScale="70000" lnSpcReduction="20000"/>
          </a:bodyPr>
          <a:lstStyle/>
          <a:p>
            <a:pPr algn="just"/>
            <a:r>
              <a:rPr lang="en-US" dirty="0"/>
              <a:t>The Kubernetes API Server is a key component of the Kubernetes system. </a:t>
            </a:r>
          </a:p>
          <a:p>
            <a:pPr algn="just"/>
            <a:r>
              <a:rPr lang="en-US" dirty="0"/>
              <a:t>It acts as the front-end for the Kubernetes control plane, providing a management interface for cluster operations and serving as the primary gateway for interacting with the cluster.</a:t>
            </a:r>
          </a:p>
          <a:p>
            <a:pPr algn="just"/>
            <a:r>
              <a:rPr lang="en-US" dirty="0"/>
              <a:t> The API Server defines a set of resources, such as Pods, Services, Deployments, and Nodes, which can be created, updated, and deleted using the API.</a:t>
            </a:r>
          </a:p>
          <a:p>
            <a:pPr algn="just"/>
            <a:r>
              <a:rPr lang="en-US" dirty="0"/>
              <a:t>The API Server handles authentication and authorization of incoming requests.</a:t>
            </a:r>
          </a:p>
          <a:p>
            <a:pPr algn="just"/>
            <a:r>
              <a:rPr lang="en-US" dirty="0"/>
              <a:t>When a request is received, the API Server validates it, checks the user's permissions, and processes the request. It ensures the requested changes are consistent with the cluster's desired state and enforces any admission control policies configured.</a:t>
            </a:r>
          </a:p>
        </p:txBody>
      </p:sp>
    </p:spTree>
    <p:extLst>
      <p:ext uri="{BB962C8B-B14F-4D97-AF65-F5344CB8AC3E}">
        <p14:creationId xmlns:p14="http://schemas.microsoft.com/office/powerpoint/2010/main" val="4100814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Kubernetes Scheduler</a:t>
            </a:r>
            <a:endParaRPr lang="en-US" dirty="0">
              <a:solidFill>
                <a:schemeClr val="accent1"/>
              </a:solidFill>
            </a:endParaRPr>
          </a:p>
        </p:txBody>
      </p:sp>
      <p:sp>
        <p:nvSpPr>
          <p:cNvPr id="3" name="Content Placeholder 2"/>
          <p:cNvSpPr>
            <a:spLocks noGrp="1"/>
          </p:cNvSpPr>
          <p:nvPr>
            <p:ph idx="1"/>
          </p:nvPr>
        </p:nvSpPr>
        <p:spPr>
          <a:xfrm>
            <a:off x="457200" y="1600200"/>
            <a:ext cx="8229600" cy="5257800"/>
          </a:xfrm>
        </p:spPr>
        <p:txBody>
          <a:bodyPr>
            <a:normAutofit fontScale="92500" lnSpcReduction="20000"/>
          </a:bodyPr>
          <a:lstStyle/>
          <a:p>
            <a:r>
              <a:rPr lang="en-US" dirty="0"/>
              <a:t>The Kubernetes scheduler stores the resource usage data for each compute node; </a:t>
            </a:r>
            <a:r>
              <a:rPr lang="en-US" dirty="0">
                <a:solidFill>
                  <a:srgbClr val="FF0000"/>
                </a:solidFill>
              </a:rPr>
              <a:t>determines whether a cluster is healthy; and determines whether new containers should be deployed, and if so, where they should be placed</a:t>
            </a:r>
            <a:r>
              <a:rPr lang="en-US" dirty="0"/>
              <a:t>.</a:t>
            </a:r>
          </a:p>
          <a:p>
            <a:r>
              <a:rPr lang="en-US" dirty="0"/>
              <a:t>The scheduler considers the health of the cluster generally alongside the pod’s resource demands, such as CPU or memory.</a:t>
            </a:r>
          </a:p>
          <a:p>
            <a:r>
              <a:rPr lang="en-US" dirty="0"/>
              <a:t>Then it selects an appropriate compute node and schedules the task, pod, or service, taking resource limitations or guarantees, data locality, the quality of the service requirements, and other factors into account.</a:t>
            </a:r>
          </a:p>
        </p:txBody>
      </p:sp>
    </p:spTree>
    <p:extLst>
      <p:ext uri="{BB962C8B-B14F-4D97-AF65-F5344CB8AC3E}">
        <p14:creationId xmlns:p14="http://schemas.microsoft.com/office/powerpoint/2010/main" val="1939847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Kubernetes Controller Manager</a:t>
            </a:r>
            <a:endParaRPr lang="en-US" dirty="0">
              <a:solidFill>
                <a:schemeClr val="accent1"/>
              </a:solidFill>
            </a:endParaRPr>
          </a:p>
        </p:txBody>
      </p:sp>
      <p:sp>
        <p:nvSpPr>
          <p:cNvPr id="3" name="Content Placeholder 2"/>
          <p:cNvSpPr>
            <a:spLocks noGrp="1"/>
          </p:cNvSpPr>
          <p:nvPr>
            <p:ph idx="1"/>
          </p:nvPr>
        </p:nvSpPr>
        <p:spPr/>
        <p:txBody>
          <a:bodyPr>
            <a:normAutofit fontScale="92500" lnSpcReduction="10000"/>
          </a:bodyPr>
          <a:lstStyle/>
          <a:p>
            <a:r>
              <a:rPr lang="en-US" dirty="0"/>
              <a:t>The controller manager is a daemon which runs the </a:t>
            </a:r>
            <a:r>
              <a:rPr lang="en-US" dirty="0" err="1"/>
              <a:t>Kubernetes</a:t>
            </a:r>
            <a:r>
              <a:rPr lang="en-US" dirty="0"/>
              <a:t> cluster using several controller functions.</a:t>
            </a:r>
          </a:p>
          <a:p>
            <a:r>
              <a:rPr lang="en-US" dirty="0"/>
              <a:t>The controller watches the objects it manages in the cluster as it runs the </a:t>
            </a:r>
            <a:r>
              <a:rPr lang="en-US" dirty="0" err="1"/>
              <a:t>Kubernetes</a:t>
            </a:r>
            <a:endParaRPr lang="en-US" dirty="0"/>
          </a:p>
          <a:p>
            <a:r>
              <a:rPr lang="en-US" dirty="0"/>
              <a:t>It observes them for their </a:t>
            </a:r>
            <a:r>
              <a:rPr lang="en-US" dirty="0">
                <a:solidFill>
                  <a:srgbClr val="FF0000"/>
                </a:solidFill>
              </a:rPr>
              <a:t>desired state and current state </a:t>
            </a:r>
            <a:r>
              <a:rPr lang="en-US" dirty="0"/>
              <a:t>via the API server. If the current and desired states of the managed objects don’t match, the controller takes corrective steps to drive object status toward the desired state. </a:t>
            </a:r>
          </a:p>
        </p:txBody>
      </p:sp>
    </p:spTree>
    <p:extLst>
      <p:ext uri="{BB962C8B-B14F-4D97-AF65-F5344CB8AC3E}">
        <p14:creationId xmlns:p14="http://schemas.microsoft.com/office/powerpoint/2010/main" val="3728011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ETCD</a:t>
            </a:r>
            <a:endParaRPr lang="en-US" dirty="0">
              <a:solidFill>
                <a:schemeClr val="accent1"/>
              </a:solidFill>
            </a:endParaRPr>
          </a:p>
        </p:txBody>
      </p:sp>
      <p:sp>
        <p:nvSpPr>
          <p:cNvPr id="3" name="Content Placeholder 2"/>
          <p:cNvSpPr>
            <a:spLocks noGrp="1"/>
          </p:cNvSpPr>
          <p:nvPr>
            <p:ph idx="1"/>
          </p:nvPr>
        </p:nvSpPr>
        <p:spPr/>
        <p:txBody>
          <a:bodyPr/>
          <a:lstStyle/>
          <a:p>
            <a:r>
              <a:rPr lang="en-US" dirty="0" err="1"/>
              <a:t>etcd</a:t>
            </a:r>
            <a:r>
              <a:rPr lang="en-US" dirty="0"/>
              <a:t> is an open source, key-value store database that stores configuration data and information about the state of the cluster.</a:t>
            </a:r>
          </a:p>
          <a:p>
            <a:r>
              <a:rPr lang="en-US" dirty="0" err="1"/>
              <a:t>etcd</a:t>
            </a:r>
            <a:r>
              <a:rPr lang="en-US" dirty="0"/>
              <a:t> may be configured externally, although it is often part of the </a:t>
            </a:r>
            <a:r>
              <a:rPr lang="en-US" dirty="0" err="1"/>
              <a:t>Kubernetes</a:t>
            </a:r>
            <a:r>
              <a:rPr lang="en-US" dirty="0"/>
              <a:t> control plane.</a:t>
            </a:r>
          </a:p>
        </p:txBody>
      </p:sp>
    </p:spTree>
    <p:extLst>
      <p:ext uri="{BB962C8B-B14F-4D97-AF65-F5344CB8AC3E}">
        <p14:creationId xmlns:p14="http://schemas.microsoft.com/office/powerpoint/2010/main" val="226699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Cluster nodes</a:t>
            </a:r>
          </a:p>
        </p:txBody>
      </p:sp>
      <p:sp>
        <p:nvSpPr>
          <p:cNvPr id="3" name="Content Placeholder 2"/>
          <p:cNvSpPr>
            <a:spLocks noGrp="1"/>
          </p:cNvSpPr>
          <p:nvPr>
            <p:ph idx="1"/>
          </p:nvPr>
        </p:nvSpPr>
        <p:spPr/>
        <p:txBody>
          <a:bodyPr>
            <a:normAutofit lnSpcReduction="10000"/>
          </a:bodyPr>
          <a:lstStyle/>
          <a:p>
            <a:r>
              <a:rPr lang="en-US" dirty="0"/>
              <a:t>Managed by the control plane, </a:t>
            </a:r>
            <a:r>
              <a:rPr lang="en-US" dirty="0">
                <a:solidFill>
                  <a:srgbClr val="FF0000"/>
                </a:solidFill>
              </a:rPr>
              <a:t>cluster nodes are machines that run containers. </a:t>
            </a:r>
          </a:p>
          <a:p>
            <a:r>
              <a:rPr lang="en-US" dirty="0"/>
              <a:t>Each node runs an agent for communicating with the master, the </a:t>
            </a:r>
            <a:r>
              <a:rPr lang="en-US" dirty="0" err="1">
                <a:solidFill>
                  <a:srgbClr val="FF0000"/>
                </a:solidFill>
              </a:rPr>
              <a:t>kubelet</a:t>
            </a:r>
            <a:endParaRPr lang="en-US" dirty="0">
              <a:solidFill>
                <a:srgbClr val="FF0000"/>
              </a:solidFill>
            </a:endParaRPr>
          </a:p>
          <a:p>
            <a:r>
              <a:rPr lang="en-US" dirty="0"/>
              <a:t>Each node also runs a </a:t>
            </a:r>
            <a:r>
              <a:rPr lang="en-US" dirty="0">
                <a:solidFill>
                  <a:srgbClr val="FF0000"/>
                </a:solidFill>
              </a:rPr>
              <a:t>container runtime engin</a:t>
            </a:r>
            <a:r>
              <a:rPr lang="en-US" dirty="0"/>
              <a:t>e, such as </a:t>
            </a:r>
            <a:r>
              <a:rPr lang="en-US" dirty="0" err="1"/>
              <a:t>Docker</a:t>
            </a:r>
            <a:r>
              <a:rPr lang="en-US" dirty="0"/>
              <a:t> or </a:t>
            </a:r>
            <a:r>
              <a:rPr lang="en-US" dirty="0" err="1"/>
              <a:t>rkt</a:t>
            </a:r>
            <a:endParaRPr lang="en-US" dirty="0"/>
          </a:p>
          <a:p>
            <a:r>
              <a:rPr lang="en-US" dirty="0"/>
              <a:t>The node also runs additional components for monitoring, logging, service discovery, and optional extras.</a:t>
            </a:r>
          </a:p>
        </p:txBody>
      </p:sp>
    </p:spTree>
    <p:extLst>
      <p:ext uri="{BB962C8B-B14F-4D97-AF65-F5344CB8AC3E}">
        <p14:creationId xmlns:p14="http://schemas.microsoft.com/office/powerpoint/2010/main" val="1837518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Container Runtime Engine</a:t>
            </a:r>
            <a:endParaRPr lang="en-US" dirty="0">
              <a:solidFill>
                <a:schemeClr val="accent1"/>
              </a:solidFill>
            </a:endParaRPr>
          </a:p>
        </p:txBody>
      </p:sp>
      <p:sp>
        <p:nvSpPr>
          <p:cNvPr id="3" name="Content Placeholder 2"/>
          <p:cNvSpPr>
            <a:spLocks noGrp="1"/>
          </p:cNvSpPr>
          <p:nvPr>
            <p:ph idx="1"/>
          </p:nvPr>
        </p:nvSpPr>
        <p:spPr/>
        <p:txBody>
          <a:bodyPr/>
          <a:lstStyle/>
          <a:p>
            <a:r>
              <a:rPr lang="en-US" dirty="0"/>
              <a:t>Each compute node runs and manages container life cycles using a container runtime engine</a:t>
            </a:r>
          </a:p>
          <a:p>
            <a:r>
              <a:rPr lang="en-US" dirty="0" err="1"/>
              <a:t>Kubernetes</a:t>
            </a:r>
            <a:r>
              <a:rPr lang="en-US" dirty="0"/>
              <a:t> supports Open Container Initiative-compliant runtimes such as </a:t>
            </a:r>
            <a:r>
              <a:rPr lang="en-US" dirty="0" err="1"/>
              <a:t>Docker</a:t>
            </a:r>
            <a:r>
              <a:rPr lang="en-US" dirty="0"/>
              <a:t>, </a:t>
            </a:r>
            <a:r>
              <a:rPr lang="en-US" dirty="0" err="1"/>
              <a:t>rkt</a:t>
            </a:r>
            <a:r>
              <a:rPr lang="en-US" dirty="0"/>
              <a:t>.</a:t>
            </a:r>
          </a:p>
        </p:txBody>
      </p:sp>
    </p:spTree>
    <p:extLst>
      <p:ext uri="{BB962C8B-B14F-4D97-AF65-F5344CB8AC3E}">
        <p14:creationId xmlns:p14="http://schemas.microsoft.com/office/powerpoint/2010/main" val="1744303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solidFill>
              </a:rPr>
              <a:t>Kubelet</a:t>
            </a:r>
            <a:r>
              <a:rPr lang="en-US" b="1" dirty="0">
                <a:solidFill>
                  <a:schemeClr val="accent1"/>
                </a:solidFill>
              </a:rPr>
              <a:t> service</a:t>
            </a:r>
            <a:endParaRPr lang="en-US" dirty="0">
              <a:solidFill>
                <a:schemeClr val="accent1"/>
              </a:solidFill>
            </a:endParaRPr>
          </a:p>
        </p:txBody>
      </p:sp>
      <p:sp>
        <p:nvSpPr>
          <p:cNvPr id="3" name="Content Placeholder 2"/>
          <p:cNvSpPr>
            <a:spLocks noGrp="1"/>
          </p:cNvSpPr>
          <p:nvPr>
            <p:ph idx="1"/>
          </p:nvPr>
        </p:nvSpPr>
        <p:spPr/>
        <p:txBody>
          <a:bodyPr>
            <a:normAutofit fontScale="92500" lnSpcReduction="10000"/>
          </a:bodyPr>
          <a:lstStyle/>
          <a:p>
            <a:r>
              <a:rPr lang="en-US" dirty="0"/>
              <a:t>Each compute node includes a </a:t>
            </a:r>
            <a:r>
              <a:rPr lang="en-US" dirty="0" err="1"/>
              <a:t>kubelet</a:t>
            </a:r>
            <a:r>
              <a:rPr lang="en-US" dirty="0"/>
              <a:t>, </a:t>
            </a:r>
            <a:r>
              <a:rPr lang="en-US" dirty="0">
                <a:solidFill>
                  <a:srgbClr val="FF0000"/>
                </a:solidFill>
              </a:rPr>
              <a:t>an agent that communicates with the master or control plane </a:t>
            </a:r>
            <a:r>
              <a:rPr lang="en-US" dirty="0"/>
              <a:t>to ensure the containers in a pod are running</a:t>
            </a:r>
          </a:p>
          <a:p>
            <a:r>
              <a:rPr lang="en-US" dirty="0"/>
              <a:t>When the </a:t>
            </a:r>
            <a:r>
              <a:rPr lang="en-US" dirty="0">
                <a:solidFill>
                  <a:srgbClr val="FF0000"/>
                </a:solidFill>
              </a:rPr>
              <a:t>control plane requires a specific action happen in a node, the </a:t>
            </a:r>
            <a:r>
              <a:rPr lang="en-US" dirty="0" err="1">
                <a:solidFill>
                  <a:srgbClr val="FF0000"/>
                </a:solidFill>
              </a:rPr>
              <a:t>kubelet</a:t>
            </a:r>
            <a:r>
              <a:rPr lang="en-US" dirty="0">
                <a:solidFill>
                  <a:srgbClr val="FF0000"/>
                </a:solidFill>
              </a:rPr>
              <a:t> receives the pod specifications through the API server and executes the action</a:t>
            </a:r>
          </a:p>
          <a:p>
            <a:r>
              <a:rPr lang="en-US" dirty="0"/>
              <a:t>It then ensures the associated containers are healthy and running.</a:t>
            </a:r>
          </a:p>
        </p:txBody>
      </p:sp>
    </p:spTree>
    <p:extLst>
      <p:ext uri="{BB962C8B-B14F-4D97-AF65-F5344CB8AC3E}">
        <p14:creationId xmlns:p14="http://schemas.microsoft.com/office/powerpoint/2010/main" val="3999682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solidFill>
              </a:rPr>
              <a:t>Kube</a:t>
            </a:r>
            <a:r>
              <a:rPr lang="en-US" b="1" dirty="0">
                <a:solidFill>
                  <a:schemeClr val="accent1"/>
                </a:solidFill>
              </a:rPr>
              <a:t>-proxy service</a:t>
            </a:r>
            <a:endParaRPr lang="en-US" dirty="0">
              <a:solidFill>
                <a:schemeClr val="accent1"/>
              </a:solidFill>
            </a:endParaRPr>
          </a:p>
        </p:txBody>
      </p:sp>
      <p:sp>
        <p:nvSpPr>
          <p:cNvPr id="3" name="Content Placeholder 2"/>
          <p:cNvSpPr>
            <a:spLocks noGrp="1"/>
          </p:cNvSpPr>
          <p:nvPr>
            <p:ph idx="1"/>
          </p:nvPr>
        </p:nvSpPr>
        <p:spPr>
          <a:xfrm>
            <a:off x="457200" y="1600200"/>
            <a:ext cx="8229600" cy="5257800"/>
          </a:xfrm>
        </p:spPr>
        <p:txBody>
          <a:bodyPr>
            <a:normAutofit fontScale="85000" lnSpcReduction="20000"/>
          </a:bodyPr>
          <a:lstStyle/>
          <a:p>
            <a:r>
              <a:rPr lang="en-US" dirty="0"/>
              <a:t>Each compute node contains a network proxy called a </a:t>
            </a:r>
            <a:r>
              <a:rPr lang="en-US" dirty="0" err="1"/>
              <a:t>kube</a:t>
            </a:r>
            <a:r>
              <a:rPr lang="en-US" dirty="0"/>
              <a:t>-proxy that facilitates </a:t>
            </a:r>
            <a:r>
              <a:rPr lang="en-US" dirty="0" err="1">
                <a:solidFill>
                  <a:srgbClr val="FF0000"/>
                </a:solidFill>
              </a:rPr>
              <a:t>Kubernetes</a:t>
            </a:r>
            <a:r>
              <a:rPr lang="en-US" dirty="0">
                <a:solidFill>
                  <a:srgbClr val="FF0000"/>
                </a:solidFill>
              </a:rPr>
              <a:t> networking services</a:t>
            </a:r>
          </a:p>
          <a:p>
            <a:r>
              <a:rPr lang="en-US" dirty="0"/>
              <a:t>The </a:t>
            </a:r>
            <a:r>
              <a:rPr lang="en-US" dirty="0" err="1"/>
              <a:t>kube</a:t>
            </a:r>
            <a:r>
              <a:rPr lang="en-US" dirty="0"/>
              <a:t>-proxy either forwards traffic itself or relies on the packet filtering layer of the operating system to handle network communications both outside and inside the cluster.</a:t>
            </a:r>
          </a:p>
          <a:p>
            <a:r>
              <a:rPr lang="en-US" dirty="0">
                <a:solidFill>
                  <a:srgbClr val="FF0000"/>
                </a:solidFill>
              </a:rPr>
              <a:t>The </a:t>
            </a:r>
            <a:r>
              <a:rPr lang="en-US" dirty="0" err="1">
                <a:solidFill>
                  <a:srgbClr val="FF0000"/>
                </a:solidFill>
              </a:rPr>
              <a:t>kube</a:t>
            </a:r>
            <a:r>
              <a:rPr lang="en-US" dirty="0">
                <a:solidFill>
                  <a:srgbClr val="FF0000"/>
                </a:solidFill>
              </a:rPr>
              <a:t>-proxy runs on each node to ensure that services are available to external parties</a:t>
            </a:r>
          </a:p>
          <a:p>
            <a:r>
              <a:rPr lang="en-US" dirty="0"/>
              <a:t>It </a:t>
            </a:r>
            <a:r>
              <a:rPr lang="en-US" dirty="0">
                <a:solidFill>
                  <a:srgbClr val="FF0000"/>
                </a:solidFill>
              </a:rPr>
              <a:t>serves as a network proxy and service load balancer </a:t>
            </a:r>
            <a:r>
              <a:rPr lang="en-US" dirty="0"/>
              <a:t>on its node, managing the network routing for UDP and TCP packets </a:t>
            </a:r>
          </a:p>
          <a:p>
            <a:r>
              <a:rPr lang="en-US" dirty="0"/>
              <a:t>In fact, the </a:t>
            </a:r>
            <a:r>
              <a:rPr lang="en-US" dirty="0" err="1"/>
              <a:t>kube</a:t>
            </a:r>
            <a:r>
              <a:rPr lang="en-US" dirty="0"/>
              <a:t>-proxy routes traffic for all service endpoints.</a:t>
            </a:r>
          </a:p>
        </p:txBody>
      </p:sp>
    </p:spTree>
    <p:extLst>
      <p:ext uri="{BB962C8B-B14F-4D97-AF65-F5344CB8AC3E}">
        <p14:creationId xmlns:p14="http://schemas.microsoft.com/office/powerpoint/2010/main" val="3751603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Pods</a:t>
            </a:r>
            <a:endParaRPr lang="en-US" dirty="0">
              <a:solidFill>
                <a:schemeClr val="accent1"/>
              </a:solidFill>
            </a:endParaRPr>
          </a:p>
        </p:txBody>
      </p:sp>
      <p:sp>
        <p:nvSpPr>
          <p:cNvPr id="3" name="Content Placeholder 2"/>
          <p:cNvSpPr>
            <a:spLocks noGrp="1"/>
          </p:cNvSpPr>
          <p:nvPr>
            <p:ph idx="1"/>
          </p:nvPr>
        </p:nvSpPr>
        <p:spPr/>
        <p:txBody>
          <a:bodyPr>
            <a:normAutofit fontScale="85000" lnSpcReduction="10000"/>
          </a:bodyPr>
          <a:lstStyle/>
          <a:p>
            <a:r>
              <a:rPr lang="en-US" dirty="0"/>
              <a:t>A pod represents a </a:t>
            </a:r>
            <a:r>
              <a:rPr lang="en-US" dirty="0">
                <a:solidFill>
                  <a:srgbClr val="FF0000"/>
                </a:solidFill>
              </a:rPr>
              <a:t>single instance of an application</a:t>
            </a:r>
            <a:r>
              <a:rPr lang="en-US" dirty="0"/>
              <a:t>, and the simplest unit within the </a:t>
            </a:r>
            <a:r>
              <a:rPr lang="en-US" dirty="0" err="1"/>
              <a:t>Kubernetes</a:t>
            </a:r>
            <a:endParaRPr lang="en-US" dirty="0"/>
          </a:p>
          <a:p>
            <a:r>
              <a:rPr lang="en-US" dirty="0"/>
              <a:t>Each pod is composed of a container or group of containers in a series that logically go together, along with rules that control how the containers run.</a:t>
            </a:r>
          </a:p>
          <a:p>
            <a:r>
              <a:rPr lang="en-US" dirty="0"/>
              <a:t>Pods are also capable of </a:t>
            </a:r>
            <a:r>
              <a:rPr lang="en-US" dirty="0">
                <a:solidFill>
                  <a:srgbClr val="FF0000"/>
                </a:solidFill>
              </a:rPr>
              <a:t>horizontal </a:t>
            </a:r>
            <a:r>
              <a:rPr lang="en-US" dirty="0" err="1">
                <a:solidFill>
                  <a:srgbClr val="FF0000"/>
                </a:solidFill>
              </a:rPr>
              <a:t>autoscaling</a:t>
            </a:r>
            <a:r>
              <a:rPr lang="en-US" dirty="0"/>
              <a:t>, meaning they can grow or shrink the number of instances running</a:t>
            </a:r>
          </a:p>
          <a:p>
            <a:r>
              <a:rPr lang="en-US" dirty="0"/>
              <a:t>Pods run together on nodes, so they share content and storage and can reach other pods</a:t>
            </a:r>
          </a:p>
        </p:txBody>
      </p:sp>
    </p:spTree>
    <p:extLst>
      <p:ext uri="{BB962C8B-B14F-4D97-AF65-F5344CB8AC3E}">
        <p14:creationId xmlns:p14="http://schemas.microsoft.com/office/powerpoint/2010/main" val="75068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solidFill>
              </a:rPr>
              <a:t>cAdvisor</a:t>
            </a:r>
            <a:endParaRPr lang="en-US" b="1" dirty="0">
              <a:solidFill>
                <a:schemeClr val="accent1"/>
              </a:solidFill>
            </a:endParaRPr>
          </a:p>
        </p:txBody>
      </p:sp>
      <p:sp>
        <p:nvSpPr>
          <p:cNvPr id="3" name="Content Placeholder 2"/>
          <p:cNvSpPr>
            <a:spLocks noGrp="1"/>
          </p:cNvSpPr>
          <p:nvPr>
            <p:ph idx="1"/>
          </p:nvPr>
        </p:nvSpPr>
        <p:spPr/>
        <p:txBody>
          <a:bodyPr/>
          <a:lstStyle/>
          <a:p>
            <a:r>
              <a:rPr lang="en-US" dirty="0"/>
              <a:t> </a:t>
            </a:r>
            <a:r>
              <a:rPr lang="en-US" dirty="0" err="1"/>
              <a:t>cAdvisor</a:t>
            </a:r>
            <a:r>
              <a:rPr lang="en-US" dirty="0"/>
              <a:t> is </a:t>
            </a:r>
            <a:r>
              <a:rPr lang="en-US" b="1" dirty="0">
                <a:solidFill>
                  <a:srgbClr val="FF0000"/>
                </a:solidFill>
              </a:rPr>
              <a:t>an open-source agent integrated into the </a:t>
            </a:r>
            <a:r>
              <a:rPr lang="en-US" b="1" dirty="0" err="1">
                <a:solidFill>
                  <a:srgbClr val="FF0000"/>
                </a:solidFill>
              </a:rPr>
              <a:t>kubelet</a:t>
            </a:r>
            <a:r>
              <a:rPr lang="en-US" b="1" dirty="0">
                <a:solidFill>
                  <a:srgbClr val="FF0000"/>
                </a:solidFill>
              </a:rPr>
              <a:t> binary that monitors resource usage and analyzes the performance of containers</a:t>
            </a:r>
            <a:r>
              <a:rPr lang="en-US" dirty="0"/>
              <a:t>. It collects statistics about the CPU, memory, file, and network usage for all containers running on a given node</a:t>
            </a:r>
          </a:p>
          <a:p>
            <a:endParaRPr lang="en-US" dirty="0"/>
          </a:p>
        </p:txBody>
      </p:sp>
    </p:spTree>
    <p:extLst>
      <p:ext uri="{BB962C8B-B14F-4D97-AF65-F5344CB8AC3E}">
        <p14:creationId xmlns:p14="http://schemas.microsoft.com/office/powerpoint/2010/main" val="3324555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solidFill>
                  <a:schemeClr val="accent1"/>
                </a:solidFill>
              </a:rPr>
              <a:t>Kubernetes</a:t>
            </a:r>
            <a:endParaRPr lang="en-US" dirty="0">
              <a:solidFill>
                <a:schemeClr val="accent1"/>
              </a:solidFill>
            </a:endParaRPr>
          </a:p>
        </p:txBody>
      </p:sp>
      <p:sp>
        <p:nvSpPr>
          <p:cNvPr id="3" name="Content Placeholder 2"/>
          <p:cNvSpPr>
            <a:spLocks noGrp="1"/>
          </p:cNvSpPr>
          <p:nvPr>
            <p:ph idx="1"/>
          </p:nvPr>
        </p:nvSpPr>
        <p:spPr/>
        <p:txBody>
          <a:bodyPr/>
          <a:lstStyle/>
          <a:p>
            <a:pPr algn="just"/>
            <a:r>
              <a:rPr lang="en-US" dirty="0" err="1"/>
              <a:t>Kubernetes</a:t>
            </a:r>
            <a:r>
              <a:rPr lang="en-US" dirty="0"/>
              <a:t> also known as “k8s” or “</a:t>
            </a:r>
            <a:r>
              <a:rPr lang="en-US" dirty="0" err="1"/>
              <a:t>kube</a:t>
            </a:r>
            <a:r>
              <a:rPr lang="en-US" dirty="0"/>
              <a:t>” is a container orchestration platform for scheduling and automating the deployment, management, and scaling of containerized applications</a:t>
            </a:r>
          </a:p>
        </p:txBody>
      </p:sp>
      <p:pic>
        <p:nvPicPr>
          <p:cNvPr id="1026" name="Picture 2" descr="What Is Kubernetes? - DZone DevOp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4641273"/>
            <a:ext cx="3476626" cy="1852613"/>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57800" y="4641272"/>
            <a:ext cx="2214808" cy="1831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4336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485F-5293-39BF-CEB9-0463CD21A247}"/>
              </a:ext>
            </a:extLst>
          </p:cNvPr>
          <p:cNvSpPr>
            <a:spLocks noGrp="1"/>
          </p:cNvSpPr>
          <p:nvPr>
            <p:ph type="title"/>
          </p:nvPr>
        </p:nvSpPr>
        <p:spPr/>
        <p:txBody>
          <a:bodyPr/>
          <a:lstStyle/>
          <a:p>
            <a:r>
              <a:rPr lang="en-US" b="1" dirty="0">
                <a:solidFill>
                  <a:schemeClr val="accent1"/>
                </a:solidFill>
              </a:rPr>
              <a:t>Companies using K8s</a:t>
            </a:r>
            <a:endParaRPr lang="en-PK" b="1" dirty="0">
              <a:solidFill>
                <a:schemeClr val="accent1"/>
              </a:solidFill>
            </a:endParaRPr>
          </a:p>
        </p:txBody>
      </p:sp>
      <p:sp>
        <p:nvSpPr>
          <p:cNvPr id="3" name="Content Placeholder 2">
            <a:extLst>
              <a:ext uri="{FF2B5EF4-FFF2-40B4-BE49-F238E27FC236}">
                <a16:creationId xmlns:a16="http://schemas.microsoft.com/office/drawing/2014/main" id="{E7AFC0DF-41D7-EE45-D0FE-3197E1742043}"/>
              </a:ext>
            </a:extLst>
          </p:cNvPr>
          <p:cNvSpPr>
            <a:spLocks noGrp="1"/>
          </p:cNvSpPr>
          <p:nvPr>
            <p:ph idx="1"/>
          </p:nvPr>
        </p:nvSpPr>
        <p:spPr/>
        <p:txBody>
          <a:bodyPr>
            <a:normAutofit fontScale="85000" lnSpcReduction="20000"/>
          </a:bodyPr>
          <a:lstStyle/>
          <a:p>
            <a:r>
              <a:rPr lang="en-US" b="0" i="0" dirty="0">
                <a:solidFill>
                  <a:srgbClr val="222222"/>
                </a:solidFill>
                <a:effectLst/>
                <a:latin typeface="Inter"/>
              </a:rPr>
              <a:t>Since the launch of Kubernetes in July 2015, countless companies have shifted to the open-source container-orchestration system to improve the efficiency of deploying, scaling, and managing applications.</a:t>
            </a:r>
          </a:p>
          <a:p>
            <a:pPr marL="514350" indent="-514350">
              <a:buFont typeface="+mj-lt"/>
              <a:buAutoNum type="arabicPeriod"/>
            </a:pPr>
            <a:r>
              <a:rPr lang="en-US" b="0" i="0" dirty="0">
                <a:solidFill>
                  <a:srgbClr val="222222"/>
                </a:solidFill>
                <a:effectLst/>
                <a:latin typeface="Inter"/>
              </a:rPr>
              <a:t>‍Google‍</a:t>
            </a:r>
          </a:p>
          <a:p>
            <a:pPr marL="514350" indent="-514350">
              <a:buFont typeface="+mj-lt"/>
              <a:buAutoNum type="arabicPeriod"/>
            </a:pPr>
            <a:r>
              <a:rPr lang="en-US" b="0" i="0" dirty="0">
                <a:solidFill>
                  <a:srgbClr val="222222"/>
                </a:solidFill>
                <a:effectLst/>
                <a:latin typeface="Inter"/>
              </a:rPr>
              <a:t>Spotify‍</a:t>
            </a:r>
          </a:p>
          <a:p>
            <a:pPr marL="514350" indent="-514350">
              <a:buFont typeface="+mj-lt"/>
              <a:buAutoNum type="arabicPeriod"/>
            </a:pPr>
            <a:r>
              <a:rPr lang="en-US" b="0" i="0" dirty="0">
                <a:solidFill>
                  <a:srgbClr val="222222"/>
                </a:solidFill>
                <a:effectLst/>
                <a:latin typeface="Inter"/>
              </a:rPr>
              <a:t>Capital One‍</a:t>
            </a:r>
          </a:p>
          <a:p>
            <a:pPr marL="514350" indent="-514350">
              <a:buFont typeface="+mj-lt"/>
              <a:buAutoNum type="arabicPeriod"/>
            </a:pPr>
            <a:r>
              <a:rPr lang="en-US" b="0" i="0" dirty="0">
                <a:solidFill>
                  <a:srgbClr val="222222"/>
                </a:solidFill>
                <a:effectLst/>
                <a:latin typeface="Inter"/>
              </a:rPr>
              <a:t>The New York Times‍</a:t>
            </a:r>
          </a:p>
          <a:p>
            <a:pPr marL="514350" indent="-514350">
              <a:buFont typeface="+mj-lt"/>
              <a:buAutoNum type="arabicPeriod"/>
            </a:pPr>
            <a:r>
              <a:rPr lang="en-US" b="0" i="0" dirty="0">
                <a:solidFill>
                  <a:srgbClr val="222222"/>
                </a:solidFill>
                <a:effectLst/>
                <a:latin typeface="Inter"/>
              </a:rPr>
              <a:t>Pinterest‍</a:t>
            </a:r>
          </a:p>
          <a:p>
            <a:pPr marL="514350" indent="-514350">
              <a:buFont typeface="+mj-lt"/>
              <a:buAutoNum type="arabicPeriod"/>
            </a:pPr>
            <a:r>
              <a:rPr lang="en-US" b="0" i="0" dirty="0">
                <a:solidFill>
                  <a:srgbClr val="222222"/>
                </a:solidFill>
                <a:effectLst/>
                <a:latin typeface="Inter"/>
              </a:rPr>
              <a:t>Adidas‍</a:t>
            </a:r>
          </a:p>
          <a:p>
            <a:pPr marL="514350" indent="-514350">
              <a:buFont typeface="+mj-lt"/>
              <a:buAutoNum type="arabicPeriod"/>
            </a:pPr>
            <a:r>
              <a:rPr lang="en-US" b="0" i="0" dirty="0">
                <a:solidFill>
                  <a:srgbClr val="222222"/>
                </a:solidFill>
                <a:effectLst/>
                <a:latin typeface="Inter"/>
              </a:rPr>
              <a:t>Airbnb</a:t>
            </a:r>
          </a:p>
          <a:p>
            <a:endParaRPr lang="en-PK" dirty="0"/>
          </a:p>
        </p:txBody>
      </p:sp>
    </p:spTree>
    <p:extLst>
      <p:ext uri="{BB962C8B-B14F-4D97-AF65-F5344CB8AC3E}">
        <p14:creationId xmlns:p14="http://schemas.microsoft.com/office/powerpoint/2010/main" val="1404324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8C474-779D-D623-3F3F-87C6FCA784D1}"/>
              </a:ext>
            </a:extLst>
          </p:cNvPr>
          <p:cNvSpPr>
            <a:spLocks noGrp="1"/>
          </p:cNvSpPr>
          <p:nvPr>
            <p:ph type="title"/>
          </p:nvPr>
        </p:nvSpPr>
        <p:spPr/>
        <p:txBody>
          <a:bodyPr/>
          <a:lstStyle/>
          <a:p>
            <a:r>
              <a:rPr lang="en-US" b="1" dirty="0">
                <a:solidFill>
                  <a:schemeClr val="accent1"/>
                </a:solidFill>
              </a:rPr>
              <a:t>Article</a:t>
            </a:r>
            <a:endParaRPr lang="en-PK" b="1" dirty="0">
              <a:solidFill>
                <a:schemeClr val="accent1"/>
              </a:solidFill>
            </a:endParaRPr>
          </a:p>
        </p:txBody>
      </p:sp>
      <p:sp>
        <p:nvSpPr>
          <p:cNvPr id="3" name="Content Placeholder 2">
            <a:extLst>
              <a:ext uri="{FF2B5EF4-FFF2-40B4-BE49-F238E27FC236}">
                <a16:creationId xmlns:a16="http://schemas.microsoft.com/office/drawing/2014/main" id="{4F5C8279-63C6-098B-8264-46C27338BD92}"/>
              </a:ext>
            </a:extLst>
          </p:cNvPr>
          <p:cNvSpPr>
            <a:spLocks noGrp="1"/>
          </p:cNvSpPr>
          <p:nvPr>
            <p:ph idx="1"/>
          </p:nvPr>
        </p:nvSpPr>
        <p:spPr/>
        <p:txBody>
          <a:bodyPr/>
          <a:lstStyle/>
          <a:p>
            <a:r>
              <a:rPr lang="en-US" b="0" i="0" u="none" strike="noStrike" dirty="0">
                <a:solidFill>
                  <a:srgbClr val="3578B2"/>
                </a:solidFill>
                <a:effectLst/>
                <a:latin typeface="Open Sans" panose="020B0606030504020204" pitchFamily="34" charset="0"/>
                <a:hlinkClick r:id="rId2"/>
              </a:rPr>
              <a:t>https://devm.io/kubernetes/big-companies-using-kubernetes-159007</a:t>
            </a:r>
            <a:endParaRPr lang="en-PK" dirty="0"/>
          </a:p>
        </p:txBody>
      </p:sp>
    </p:spTree>
    <p:extLst>
      <p:ext uri="{BB962C8B-B14F-4D97-AF65-F5344CB8AC3E}">
        <p14:creationId xmlns:p14="http://schemas.microsoft.com/office/powerpoint/2010/main" val="3328088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a:solidFill>
                  <a:schemeClr val="accent1"/>
                </a:solidFill>
              </a:rPr>
              <a:t>Pokemon</a:t>
            </a:r>
            <a:r>
              <a:rPr lang="en-US" b="1" dirty="0">
                <a:solidFill>
                  <a:schemeClr val="accent1"/>
                </a:solidFill>
              </a:rPr>
              <a:t> Go  and </a:t>
            </a:r>
            <a:r>
              <a:rPr lang="en-US" b="1" dirty="0" err="1">
                <a:solidFill>
                  <a:schemeClr val="accent1"/>
                </a:solidFill>
              </a:rPr>
              <a:t>Kubernetes</a:t>
            </a:r>
            <a:br>
              <a:rPr lang="en-US" b="1" dirty="0">
                <a:solidFill>
                  <a:schemeClr val="accent1"/>
                </a:solidFill>
              </a:rPr>
            </a:br>
            <a:endParaRPr lang="en-US" b="1" dirty="0">
              <a:solidFill>
                <a:schemeClr val="accent1"/>
              </a:solidFill>
            </a:endParaRPr>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0" y="3352800"/>
            <a:ext cx="1898396"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923076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solidFill>
              </a:rPr>
              <a:t>Pokemon</a:t>
            </a:r>
            <a:r>
              <a:rPr lang="en-US" b="1" dirty="0">
                <a:solidFill>
                  <a:schemeClr val="accent1"/>
                </a:solidFill>
              </a:rPr>
              <a:t> Go</a:t>
            </a:r>
          </a:p>
        </p:txBody>
      </p:sp>
      <p:sp>
        <p:nvSpPr>
          <p:cNvPr id="3" name="Content Placeholder 2"/>
          <p:cNvSpPr>
            <a:spLocks noGrp="1"/>
          </p:cNvSpPr>
          <p:nvPr>
            <p:ph idx="1"/>
          </p:nvPr>
        </p:nvSpPr>
        <p:spPr/>
        <p:txBody>
          <a:bodyPr/>
          <a:lstStyle/>
          <a:p>
            <a:r>
              <a:rPr lang="en-US" dirty="0"/>
              <a:t>Pokémon Go is an augmented reality app that combines real-world locations with gaming. It was developed and published by Niantic, Inc.</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3683868"/>
            <a:ext cx="4343400" cy="2486597"/>
          </a:xfrm>
          <a:prstGeom prst="rect">
            <a:avLst/>
          </a:prstGeom>
        </p:spPr>
      </p:pic>
    </p:spTree>
    <p:extLst>
      <p:ext uri="{BB962C8B-B14F-4D97-AF65-F5344CB8AC3E}">
        <p14:creationId xmlns:p14="http://schemas.microsoft.com/office/powerpoint/2010/main" val="20454951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4525963"/>
          </a:xfrm>
        </p:spPr>
        <p:txBody>
          <a:bodyPr>
            <a:normAutofit fontScale="92500"/>
          </a:bodyPr>
          <a:lstStyle/>
          <a:p>
            <a:r>
              <a:rPr lang="en-US" dirty="0" err="1"/>
              <a:t>Pokemon</a:t>
            </a:r>
            <a:r>
              <a:rPr lang="en-US" dirty="0"/>
              <a:t> Go was launched over Google Cloud. The teams targeted 1X player traffic, with a worst-case estimate of roughly 5X of this target</a:t>
            </a:r>
          </a:p>
          <a:p>
            <a:r>
              <a:rPr lang="en-US" dirty="0"/>
              <a:t>Within 15 minutes of launching in Australia and New Zealand, player traffic surged well past Niantic’s expectations.</a:t>
            </a:r>
          </a:p>
          <a:p>
            <a:r>
              <a:rPr lang="en-US" dirty="0" err="1"/>
              <a:t>Pokemon</a:t>
            </a:r>
            <a:r>
              <a:rPr lang="en-US" dirty="0"/>
              <a:t> GO till today had more than 500+ million downloads and 20+ million daily active users</a:t>
            </a:r>
          </a:p>
        </p:txBody>
      </p:sp>
      <p:pic>
        <p:nvPicPr>
          <p:cNvPr id="1026" name="Picture 2" descr="https://miro.medium.com/max/622/1*4ZjTVrGVCdmAx2QgQSQ8Y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4267200"/>
            <a:ext cx="4476750" cy="2490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757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95600"/>
            <a:ext cx="8229600" cy="1143000"/>
          </a:xfrm>
        </p:spPr>
        <p:txBody>
          <a:bodyPr>
            <a:normAutofit fontScale="90000"/>
          </a:bodyPr>
          <a:lstStyle/>
          <a:p>
            <a:r>
              <a:rPr lang="en-US" b="1" dirty="0">
                <a:solidFill>
                  <a:schemeClr val="accent1"/>
                </a:solidFill>
              </a:rPr>
              <a:t>So how did they scale-out in so less Period of time?</a:t>
            </a:r>
          </a:p>
        </p:txBody>
      </p:sp>
    </p:spTree>
    <p:extLst>
      <p:ext uri="{BB962C8B-B14F-4D97-AF65-F5344CB8AC3E}">
        <p14:creationId xmlns:p14="http://schemas.microsoft.com/office/powerpoint/2010/main" val="2724378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1905000"/>
            <a:ext cx="8229600" cy="2971800"/>
          </a:xfrm>
        </p:spPr>
        <p:txBody>
          <a:bodyPr/>
          <a:lstStyle/>
          <a:p>
            <a:pPr marL="0" indent="0" algn="just">
              <a:buNone/>
            </a:pPr>
            <a:r>
              <a:rPr lang="en-US" dirty="0"/>
              <a:t>The answer to this is containerization. </a:t>
            </a:r>
            <a:r>
              <a:rPr lang="en-US" dirty="0" err="1"/>
              <a:t>Pokemon</a:t>
            </a:r>
            <a:r>
              <a:rPr lang="en-US" dirty="0"/>
              <a:t> Go was a container-based application. The application logic for the game runs on Google Container Engine (GKE) powered by the open-source </a:t>
            </a:r>
            <a:r>
              <a:rPr lang="en-US" dirty="0" err="1"/>
              <a:t>Kubernetes</a:t>
            </a:r>
            <a:r>
              <a:rPr lang="en-US" dirty="0"/>
              <a:t> project.</a:t>
            </a:r>
          </a:p>
          <a:p>
            <a:endParaRPr lang="en-US" dirty="0"/>
          </a:p>
        </p:txBody>
      </p:sp>
    </p:spTree>
    <p:extLst>
      <p:ext uri="{BB962C8B-B14F-4D97-AF65-F5344CB8AC3E}">
        <p14:creationId xmlns:p14="http://schemas.microsoft.com/office/powerpoint/2010/main" val="4125269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solidFill>
              </a:rPr>
              <a:t>Kubernetes</a:t>
            </a:r>
            <a:endParaRPr lang="en-US" dirty="0">
              <a:solidFill>
                <a:schemeClr val="accent1"/>
              </a:solidFill>
            </a:endParaRPr>
          </a:p>
        </p:txBody>
      </p:sp>
      <p:sp>
        <p:nvSpPr>
          <p:cNvPr id="3" name="Content Placeholder 2"/>
          <p:cNvSpPr>
            <a:spLocks noGrp="1"/>
          </p:cNvSpPr>
          <p:nvPr>
            <p:ph idx="1"/>
          </p:nvPr>
        </p:nvSpPr>
        <p:spPr/>
        <p:txBody>
          <a:bodyPr>
            <a:normAutofit lnSpcReduction="10000"/>
          </a:bodyPr>
          <a:lstStyle/>
          <a:p>
            <a:pPr algn="just"/>
            <a:r>
              <a:rPr lang="en-US" dirty="0" err="1"/>
              <a:t>Kubernetes</a:t>
            </a:r>
            <a:r>
              <a:rPr lang="en-US" dirty="0"/>
              <a:t> is an open-source container-orchestration system for automating computer application deployment, scaling, and management</a:t>
            </a:r>
          </a:p>
          <a:p>
            <a:pPr algn="just"/>
            <a:r>
              <a:rPr lang="en-US" dirty="0"/>
              <a:t>It was originally designed by Google and is now maintained by the Cloud Native Computing Foundation</a:t>
            </a:r>
          </a:p>
          <a:p>
            <a:pPr algn="just"/>
            <a:r>
              <a:rPr lang="en-US" dirty="0" err="1"/>
              <a:t>Kubernetes</a:t>
            </a:r>
            <a:r>
              <a:rPr lang="en-US" dirty="0"/>
              <a:t> is currently  the best tool for container orchestration. </a:t>
            </a:r>
          </a:p>
        </p:txBody>
      </p:sp>
    </p:spTree>
    <p:extLst>
      <p:ext uri="{BB962C8B-B14F-4D97-AF65-F5344CB8AC3E}">
        <p14:creationId xmlns:p14="http://schemas.microsoft.com/office/powerpoint/2010/main" val="3735966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838200"/>
            <a:ext cx="8229600" cy="5334000"/>
          </a:xfrm>
        </p:spPr>
        <p:txBody>
          <a:bodyPr>
            <a:normAutofit fontScale="92500" lnSpcReduction="10000"/>
          </a:bodyPr>
          <a:lstStyle/>
          <a:p>
            <a:pPr algn="just"/>
            <a:r>
              <a:rPr lang="en-US" dirty="0" err="1"/>
              <a:t>Kubernetes</a:t>
            </a:r>
            <a:r>
              <a:rPr lang="en-US" dirty="0"/>
              <a:t> service is provided by Google Cloud i.e., Google </a:t>
            </a:r>
            <a:r>
              <a:rPr lang="en-US" dirty="0" err="1"/>
              <a:t>Kubernetes</a:t>
            </a:r>
            <a:r>
              <a:rPr lang="en-US" dirty="0"/>
              <a:t> Engine</a:t>
            </a:r>
          </a:p>
          <a:p>
            <a:pPr algn="just"/>
            <a:r>
              <a:rPr lang="en-US" dirty="0"/>
              <a:t>Google </a:t>
            </a:r>
            <a:r>
              <a:rPr lang="en-US" dirty="0" err="1"/>
              <a:t>Kubernetes</a:t>
            </a:r>
            <a:r>
              <a:rPr lang="en-US" dirty="0"/>
              <a:t> Engine (</a:t>
            </a:r>
            <a:r>
              <a:rPr lang="en-US" b="1" dirty="0"/>
              <a:t>GKE</a:t>
            </a:r>
            <a:r>
              <a:rPr lang="en-US" dirty="0"/>
              <a:t>) provides a managed environment for deploying, managing, and scaling your containerized applications using Google infrastructure</a:t>
            </a:r>
          </a:p>
          <a:p>
            <a:pPr algn="just"/>
            <a:r>
              <a:rPr lang="en-US" dirty="0"/>
              <a:t>The </a:t>
            </a:r>
            <a:r>
              <a:rPr lang="en-US" b="1" dirty="0"/>
              <a:t>GKE</a:t>
            </a:r>
            <a:r>
              <a:rPr lang="en-US" dirty="0"/>
              <a:t> environment consists of multiple machines (Compute Engine instances) grouped together to form a cluster</a:t>
            </a:r>
          </a:p>
          <a:p>
            <a:pPr algn="just"/>
            <a:r>
              <a:rPr lang="en-US" dirty="0" err="1"/>
              <a:t>Pokemon</a:t>
            </a:r>
            <a:r>
              <a:rPr lang="en-US" dirty="0"/>
              <a:t> Go is the largest </a:t>
            </a:r>
            <a:r>
              <a:rPr lang="en-US" dirty="0" err="1"/>
              <a:t>Kubernetes</a:t>
            </a:r>
            <a:r>
              <a:rPr lang="en-US" dirty="0"/>
              <a:t> deployment ever on Google Container Engine.</a:t>
            </a:r>
          </a:p>
        </p:txBody>
      </p:sp>
    </p:spTree>
    <p:extLst>
      <p:ext uri="{BB962C8B-B14F-4D97-AF65-F5344CB8AC3E}">
        <p14:creationId xmlns:p14="http://schemas.microsoft.com/office/powerpoint/2010/main" val="34872634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457200"/>
            <a:ext cx="8229600" cy="6096000"/>
          </a:xfrm>
        </p:spPr>
        <p:txBody>
          <a:bodyPr>
            <a:normAutofit fontScale="92500" lnSpcReduction="10000"/>
          </a:bodyPr>
          <a:lstStyle/>
          <a:p>
            <a:pPr algn="just"/>
            <a:r>
              <a:rPr lang="en-US" dirty="0"/>
              <a:t>A </a:t>
            </a:r>
            <a:r>
              <a:rPr lang="en-US" b="1" dirty="0" err="1"/>
              <a:t>Kubernetes</a:t>
            </a:r>
            <a:r>
              <a:rPr lang="en-US" b="1" dirty="0"/>
              <a:t> Deployment</a:t>
            </a:r>
            <a:r>
              <a:rPr lang="en-US" dirty="0"/>
              <a:t> is used to tell </a:t>
            </a:r>
            <a:r>
              <a:rPr lang="en-US" dirty="0" err="1"/>
              <a:t>Kubernetes</a:t>
            </a:r>
            <a:r>
              <a:rPr lang="en-US" dirty="0"/>
              <a:t> how to create or modify instances of the pods that hold a containerized application</a:t>
            </a:r>
          </a:p>
          <a:p>
            <a:pPr algn="just"/>
            <a:r>
              <a:rPr lang="en-US" b="1" dirty="0"/>
              <a:t>Deployments</a:t>
            </a:r>
            <a:r>
              <a:rPr lang="en-US" dirty="0"/>
              <a:t> can scale the number of replica pods, enable the rollout of updated code in a controlled manner, or roll back to an earlier </a:t>
            </a:r>
            <a:r>
              <a:rPr lang="en-US" b="1" dirty="0"/>
              <a:t>deployment</a:t>
            </a:r>
            <a:r>
              <a:rPr lang="en-US" dirty="0"/>
              <a:t> version if necessary.</a:t>
            </a:r>
          </a:p>
          <a:p>
            <a:pPr algn="just"/>
            <a:r>
              <a:rPr lang="en-US" dirty="0"/>
              <a:t>Deployments keep an eye on the pods and if any of the pods goes down due to any failure, it tries to get the pod back online</a:t>
            </a:r>
          </a:p>
          <a:p>
            <a:pPr algn="just"/>
            <a:r>
              <a:rPr lang="en-US" dirty="0"/>
              <a:t>This means we do not have to keep on monitoring every container on every node on which the application is running.</a:t>
            </a:r>
          </a:p>
        </p:txBody>
      </p:sp>
    </p:spTree>
    <p:extLst>
      <p:ext uri="{BB962C8B-B14F-4D97-AF65-F5344CB8AC3E}">
        <p14:creationId xmlns:p14="http://schemas.microsoft.com/office/powerpoint/2010/main" val="669485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History</a:t>
            </a:r>
          </a:p>
        </p:txBody>
      </p:sp>
      <p:sp>
        <p:nvSpPr>
          <p:cNvPr id="3" name="Content Placeholder 2"/>
          <p:cNvSpPr>
            <a:spLocks noGrp="1"/>
          </p:cNvSpPr>
          <p:nvPr>
            <p:ph idx="1"/>
          </p:nvPr>
        </p:nvSpPr>
        <p:spPr/>
        <p:txBody>
          <a:bodyPr>
            <a:normAutofit fontScale="85000" lnSpcReduction="20000"/>
          </a:bodyPr>
          <a:lstStyle/>
          <a:p>
            <a:r>
              <a:rPr lang="en-US" dirty="0" err="1"/>
              <a:t>Kubernetes</a:t>
            </a:r>
            <a:r>
              <a:rPr lang="en-US" dirty="0"/>
              <a:t> was first developed by engineers at Google before being open sourced in 2014.</a:t>
            </a:r>
          </a:p>
          <a:p>
            <a:r>
              <a:rPr lang="en-US" dirty="0"/>
              <a:t>It is a descendant of </a:t>
            </a:r>
            <a:r>
              <a:rPr lang="en-US" dirty="0" err="1"/>
              <a:t>Borg,a</a:t>
            </a:r>
            <a:r>
              <a:rPr lang="en-US" dirty="0"/>
              <a:t> container orchestration platform used internally at Google.</a:t>
            </a:r>
          </a:p>
          <a:p>
            <a:r>
              <a:rPr lang="en-US" dirty="0"/>
              <a:t>Google generates more than 2 billion container deployments a week, all powered by its internal platform, Borg.</a:t>
            </a:r>
          </a:p>
          <a:p>
            <a:r>
              <a:rPr lang="en-US" dirty="0" err="1"/>
              <a:t>Kubernetes</a:t>
            </a:r>
            <a:r>
              <a:rPr lang="en-US" dirty="0"/>
              <a:t> is Greek for helmsman or pilot, hence the helm in the </a:t>
            </a:r>
            <a:r>
              <a:rPr lang="en-US" dirty="0" err="1"/>
              <a:t>Kubernetes</a:t>
            </a:r>
            <a:r>
              <a:rPr lang="en-US" dirty="0"/>
              <a:t> logo </a:t>
            </a:r>
          </a:p>
          <a:p>
            <a:r>
              <a:rPr lang="en-US" i="1" dirty="0"/>
              <a:t>Fun fact: The 7 spokes in the </a:t>
            </a:r>
            <a:r>
              <a:rPr lang="en-US" i="1" dirty="0" err="1"/>
              <a:t>Kubernetes</a:t>
            </a:r>
            <a:r>
              <a:rPr lang="en-US" i="1" dirty="0"/>
              <a:t> logo refer to the project’s original name, "Project Seven of Nine."</a:t>
            </a:r>
          </a:p>
          <a:p>
            <a:endParaRPr lang="en-US" dirty="0"/>
          </a:p>
        </p:txBody>
      </p:sp>
      <p:pic>
        <p:nvPicPr>
          <p:cNvPr id="4" name="Picture 2" descr="What Is Kubernetes? - DZone DevOps"/>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085" b="78149" l="10000" r="89315"/>
                    </a14:imgEffect>
                  </a14:imgLayer>
                </a14:imgProps>
              </a:ext>
              <a:ext uri="{28A0092B-C50C-407E-A947-70E740481C1C}">
                <a14:useLocalDpi xmlns:a14="http://schemas.microsoft.com/office/drawing/2010/main" val="0"/>
              </a:ext>
            </a:extLst>
          </a:blip>
          <a:srcRect/>
          <a:stretch>
            <a:fillRect/>
          </a:stretch>
        </p:blipFill>
        <p:spPr bwMode="auto">
          <a:xfrm>
            <a:off x="6705600" y="5486400"/>
            <a:ext cx="3476626" cy="1852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657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fontScale="92500"/>
          </a:bodyPr>
          <a:lstStyle/>
          <a:p>
            <a:r>
              <a:rPr lang="en-US" dirty="0"/>
              <a:t> </a:t>
            </a:r>
            <a:r>
              <a:rPr lang="en-US" dirty="0" err="1"/>
              <a:t>Niantics</a:t>
            </a:r>
            <a:r>
              <a:rPr lang="en-US" dirty="0"/>
              <a:t> and </a:t>
            </a:r>
            <a:r>
              <a:rPr lang="en-US" dirty="0" err="1"/>
              <a:t>GoogleCloud</a:t>
            </a:r>
            <a:r>
              <a:rPr lang="en-US" dirty="0"/>
              <a:t> were able to scale-out the nodes, thus the number of pods and thus, the number of containers running with the help of </a:t>
            </a:r>
            <a:r>
              <a:rPr lang="en-US" dirty="0" err="1"/>
              <a:t>Kubernetes</a:t>
            </a:r>
            <a:endParaRPr lang="en-US" dirty="0"/>
          </a:p>
          <a:p>
            <a:r>
              <a:rPr lang="en-US" dirty="0"/>
              <a:t>Resources like deployments help to automate and manage the cluster of applications quite easily which very little downtime</a:t>
            </a:r>
          </a:p>
          <a:p>
            <a:r>
              <a:rPr lang="en-US" dirty="0"/>
              <a:t>This is how </a:t>
            </a:r>
            <a:r>
              <a:rPr lang="en-US" dirty="0" err="1"/>
              <a:t>Niantics</a:t>
            </a:r>
            <a:r>
              <a:rPr lang="en-US" dirty="0"/>
              <a:t> and Google Cloud were able to manage such huge traffic towards the game.</a:t>
            </a:r>
          </a:p>
        </p:txBody>
      </p:sp>
    </p:spTree>
    <p:extLst>
      <p:ext uri="{BB962C8B-B14F-4D97-AF65-F5344CB8AC3E}">
        <p14:creationId xmlns:p14="http://schemas.microsoft.com/office/powerpoint/2010/main" val="4234810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solidFill>
                  <a:schemeClr val="accent1"/>
                </a:solidFill>
              </a:rPr>
              <a:t>Kubernetes</a:t>
            </a:r>
            <a:r>
              <a:rPr lang="en-US" b="1" dirty="0">
                <a:solidFill>
                  <a:schemeClr val="accent1"/>
                </a:solidFill>
              </a:rPr>
              <a:t> clusters?</a:t>
            </a:r>
            <a:endParaRPr lang="en-US" dirty="0">
              <a:solidFill>
                <a:schemeClr val="accent1"/>
              </a:solidFill>
            </a:endParaRPr>
          </a:p>
        </p:txBody>
      </p:sp>
      <p:sp>
        <p:nvSpPr>
          <p:cNvPr id="3" name="Content Placeholder 2"/>
          <p:cNvSpPr>
            <a:spLocks noGrp="1"/>
          </p:cNvSpPr>
          <p:nvPr>
            <p:ph idx="1"/>
          </p:nvPr>
        </p:nvSpPr>
        <p:spPr/>
        <p:txBody>
          <a:bodyPr>
            <a:normAutofit fontScale="85000" lnSpcReduction="20000"/>
          </a:bodyPr>
          <a:lstStyle/>
          <a:p>
            <a:r>
              <a:rPr lang="en-US" dirty="0"/>
              <a:t>In Kubernetes, a cluster refers to a group of computers (nodes) that work together to run containerized applications.</a:t>
            </a:r>
          </a:p>
          <a:p>
            <a:r>
              <a:rPr lang="en-US" dirty="0"/>
              <a:t>A Kubernetes cluster typically consists of a master node and multiple worker nodes. The master node acts as the control plane and manages the overall state of the cluster, while the worker nodes run the actual application containers.</a:t>
            </a:r>
          </a:p>
          <a:p>
            <a:r>
              <a:rPr lang="en-US" dirty="0"/>
              <a:t>Kubernetes clusters can span hosts across on-premise, public, private, or hybrid clouds. For this reason, </a:t>
            </a:r>
            <a:r>
              <a:rPr lang="en-US" dirty="0" err="1"/>
              <a:t>Kubernetes</a:t>
            </a:r>
            <a:r>
              <a:rPr lang="en-US" dirty="0"/>
              <a:t> is an ideal platform for hosting cloud-native applications that require rapid scaling</a:t>
            </a:r>
          </a:p>
        </p:txBody>
      </p:sp>
    </p:spTree>
    <p:extLst>
      <p:ext uri="{BB962C8B-B14F-4D97-AF65-F5344CB8AC3E}">
        <p14:creationId xmlns:p14="http://schemas.microsoft.com/office/powerpoint/2010/main" val="1733601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solidFill>
                  <a:schemeClr val="accent1"/>
                </a:solidFill>
              </a:rPr>
              <a:t>Kubernetes</a:t>
            </a:r>
            <a:r>
              <a:rPr lang="en-US" b="1" dirty="0">
                <a:solidFill>
                  <a:schemeClr val="accent1"/>
                </a:solidFill>
              </a:rPr>
              <a:t> Components</a:t>
            </a:r>
            <a:endParaRPr lang="en-US" dirty="0">
              <a:solidFill>
                <a:schemeClr val="accent1"/>
              </a:solidFill>
            </a:endParaRPr>
          </a:p>
        </p:txBody>
      </p:sp>
      <p:sp>
        <p:nvSpPr>
          <p:cNvPr id="3" name="Content Placeholder 2"/>
          <p:cNvSpPr>
            <a:spLocks noGrp="1"/>
          </p:cNvSpPr>
          <p:nvPr>
            <p:ph idx="1"/>
          </p:nvPr>
        </p:nvSpPr>
        <p:spPr/>
        <p:txBody>
          <a:bodyPr/>
          <a:lstStyle/>
          <a:p>
            <a:r>
              <a:rPr lang="en-US" dirty="0"/>
              <a:t>An environment running </a:t>
            </a:r>
            <a:r>
              <a:rPr lang="en-US" dirty="0" err="1"/>
              <a:t>Kubernetes</a:t>
            </a:r>
            <a:r>
              <a:rPr lang="en-US" dirty="0"/>
              <a:t> consists of the following basic components:</a:t>
            </a:r>
          </a:p>
          <a:p>
            <a:r>
              <a:rPr lang="en-US" dirty="0"/>
              <a:t>a control plane (</a:t>
            </a:r>
            <a:r>
              <a:rPr lang="en-US" dirty="0" err="1"/>
              <a:t>Kubernetes</a:t>
            </a:r>
            <a:r>
              <a:rPr lang="en-US" dirty="0"/>
              <a:t> master)</a:t>
            </a:r>
          </a:p>
          <a:p>
            <a:r>
              <a:rPr lang="en-US" dirty="0"/>
              <a:t> a distributed key-value storage system for keeping the cluster state consistent (</a:t>
            </a:r>
            <a:r>
              <a:rPr lang="en-US" dirty="0" err="1"/>
              <a:t>etcd</a:t>
            </a:r>
            <a:r>
              <a:rPr lang="en-US" dirty="0"/>
              <a:t>)</a:t>
            </a:r>
          </a:p>
          <a:p>
            <a:r>
              <a:rPr lang="en-US" dirty="0"/>
              <a:t>cluster nodes (</a:t>
            </a:r>
            <a:r>
              <a:rPr lang="en-US" dirty="0" err="1"/>
              <a:t>Kubelets</a:t>
            </a:r>
            <a:r>
              <a:rPr lang="en-US" dirty="0"/>
              <a:t>, also called worker nodes or minions).</a:t>
            </a:r>
          </a:p>
        </p:txBody>
      </p:sp>
    </p:spTree>
    <p:extLst>
      <p:ext uri="{BB962C8B-B14F-4D97-AF65-F5344CB8AC3E}">
        <p14:creationId xmlns:p14="http://schemas.microsoft.com/office/powerpoint/2010/main" val="904227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depicts a Kubernetes Architecture diagram with the different components like control plane, nodes, pods and mo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533400"/>
            <a:ext cx="8477250" cy="60007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50" y="581025"/>
            <a:ext cx="7905750" cy="569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9918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solidFill>
                  <a:schemeClr val="accent1"/>
                </a:solidFill>
              </a:rPr>
              <a:t>Kubernetes</a:t>
            </a:r>
            <a:r>
              <a:rPr lang="en-US" b="1" dirty="0">
                <a:solidFill>
                  <a:schemeClr val="accent1"/>
                </a:solidFill>
              </a:rPr>
              <a:t> Architecture</a:t>
            </a:r>
            <a:endParaRPr lang="en-US" dirty="0">
              <a:solidFill>
                <a:schemeClr val="accent1"/>
              </a:solidFill>
            </a:endParaRPr>
          </a:p>
        </p:txBody>
      </p:sp>
      <p:sp>
        <p:nvSpPr>
          <p:cNvPr id="3" name="Content Placeholder 2"/>
          <p:cNvSpPr>
            <a:spLocks noGrp="1"/>
          </p:cNvSpPr>
          <p:nvPr>
            <p:ph idx="1"/>
          </p:nvPr>
        </p:nvSpPr>
        <p:spPr/>
        <p:txBody>
          <a:bodyPr>
            <a:normAutofit fontScale="92500" lnSpcReduction="10000"/>
          </a:bodyPr>
          <a:lstStyle/>
          <a:p>
            <a:r>
              <a:rPr lang="en-US" dirty="0"/>
              <a:t> Basic </a:t>
            </a:r>
            <a:r>
              <a:rPr lang="en-US" dirty="0" err="1"/>
              <a:t>Kubernetes</a:t>
            </a:r>
            <a:r>
              <a:rPr lang="en-US" dirty="0"/>
              <a:t> architecture exists in two parts: the control plane and the nodes or compute machines</a:t>
            </a:r>
          </a:p>
          <a:p>
            <a:r>
              <a:rPr lang="en-US" dirty="0"/>
              <a:t>Each node could be either a physical or virtual machine and is its own Linux environment. Every node also runs pods, which are composed of containers.</a:t>
            </a:r>
          </a:p>
          <a:p>
            <a:r>
              <a:rPr lang="en-US" dirty="0" err="1"/>
              <a:t>Kubernetes</a:t>
            </a:r>
            <a:r>
              <a:rPr lang="en-US" dirty="0"/>
              <a:t> node components include a container runtime engine or </a:t>
            </a:r>
            <a:r>
              <a:rPr lang="en-US" dirty="0" err="1"/>
              <a:t>docker</a:t>
            </a:r>
            <a:r>
              <a:rPr lang="en-US" dirty="0"/>
              <a:t>, a </a:t>
            </a:r>
            <a:r>
              <a:rPr lang="en-US" dirty="0" err="1"/>
              <a:t>Kubelet</a:t>
            </a:r>
            <a:r>
              <a:rPr lang="en-US" dirty="0"/>
              <a:t> service, and a </a:t>
            </a:r>
            <a:r>
              <a:rPr lang="en-US" dirty="0" err="1"/>
              <a:t>Kubernetes</a:t>
            </a:r>
            <a:r>
              <a:rPr lang="en-US" dirty="0"/>
              <a:t> proxy service.</a:t>
            </a:r>
          </a:p>
        </p:txBody>
      </p:sp>
    </p:spTree>
    <p:extLst>
      <p:ext uri="{BB962C8B-B14F-4D97-AF65-F5344CB8AC3E}">
        <p14:creationId xmlns:p14="http://schemas.microsoft.com/office/powerpoint/2010/main" val="2945625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solidFill>
                  <a:schemeClr val="accent1"/>
                </a:solidFill>
              </a:rPr>
              <a:t>Kubernetes</a:t>
            </a:r>
            <a:r>
              <a:rPr lang="en-US" b="1" dirty="0">
                <a:solidFill>
                  <a:schemeClr val="accent1"/>
                </a:solidFill>
              </a:rPr>
              <a:t> Control Plane</a:t>
            </a:r>
            <a:endParaRPr lang="en-US" dirty="0">
              <a:solidFill>
                <a:schemeClr val="accent1"/>
              </a:solidFill>
            </a:endParaRPr>
          </a:p>
        </p:txBody>
      </p:sp>
      <p:sp>
        <p:nvSpPr>
          <p:cNvPr id="3" name="Content Placeholder 2"/>
          <p:cNvSpPr>
            <a:spLocks noGrp="1"/>
          </p:cNvSpPr>
          <p:nvPr>
            <p:ph idx="1"/>
          </p:nvPr>
        </p:nvSpPr>
        <p:spPr/>
        <p:txBody>
          <a:bodyPr>
            <a:normAutofit fontScale="85000" lnSpcReduction="10000"/>
          </a:bodyPr>
          <a:lstStyle/>
          <a:p>
            <a:r>
              <a:rPr lang="en-US" dirty="0"/>
              <a:t>The control plane is the nerve center that houses </a:t>
            </a:r>
            <a:r>
              <a:rPr lang="en-US" dirty="0" err="1"/>
              <a:t>Kubernetes</a:t>
            </a:r>
            <a:r>
              <a:rPr lang="en-US" dirty="0"/>
              <a:t> cluster architecture components that control the cluster. It also maintains a </a:t>
            </a:r>
            <a:r>
              <a:rPr lang="en-US" dirty="0">
                <a:solidFill>
                  <a:srgbClr val="FF0000"/>
                </a:solidFill>
              </a:rPr>
              <a:t>data record of the configuration and state </a:t>
            </a:r>
            <a:r>
              <a:rPr lang="en-US" dirty="0"/>
              <a:t>of all of the cluster’s </a:t>
            </a:r>
            <a:r>
              <a:rPr lang="en-US" dirty="0" err="1"/>
              <a:t>Kubernetes</a:t>
            </a:r>
            <a:r>
              <a:rPr lang="en-US" dirty="0"/>
              <a:t> objects</a:t>
            </a:r>
          </a:p>
          <a:p>
            <a:r>
              <a:rPr lang="en-US" dirty="0"/>
              <a:t>The Kubernetes control plane is in constant contact with the compute machines to </a:t>
            </a:r>
            <a:r>
              <a:rPr lang="en-US" dirty="0">
                <a:solidFill>
                  <a:srgbClr val="FF0000"/>
                </a:solidFill>
              </a:rPr>
              <a:t>ensure that the cluster runs as configured</a:t>
            </a:r>
            <a:r>
              <a:rPr lang="en-US" dirty="0"/>
              <a:t>. Controllers </a:t>
            </a:r>
            <a:r>
              <a:rPr lang="en-US" dirty="0">
                <a:solidFill>
                  <a:srgbClr val="FF0000"/>
                </a:solidFill>
              </a:rPr>
              <a:t>respond to cluster changes</a:t>
            </a:r>
            <a:r>
              <a:rPr lang="en-US" dirty="0"/>
              <a:t> to manage object states and drive the actual, observed state or current status of system objects to match the desired state or specification.</a:t>
            </a:r>
          </a:p>
        </p:txBody>
      </p:sp>
    </p:spTree>
    <p:extLst>
      <p:ext uri="{BB962C8B-B14F-4D97-AF65-F5344CB8AC3E}">
        <p14:creationId xmlns:p14="http://schemas.microsoft.com/office/powerpoint/2010/main" val="39641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9600"/>
            <a:ext cx="8229600" cy="5516563"/>
          </a:xfrm>
        </p:spPr>
        <p:txBody>
          <a:bodyPr>
            <a:normAutofit/>
          </a:bodyPr>
          <a:lstStyle/>
          <a:p>
            <a:r>
              <a:rPr lang="en-US" dirty="0"/>
              <a:t>Several major components comprise the control plane: the </a:t>
            </a:r>
            <a:r>
              <a:rPr lang="en-US" b="1" dirty="0"/>
              <a:t>API server, the scheduler, the controller-manager, and </a:t>
            </a:r>
            <a:r>
              <a:rPr lang="en-US" b="1" dirty="0" err="1"/>
              <a:t>etcd</a:t>
            </a:r>
            <a:endParaRPr lang="en-US" b="1" dirty="0"/>
          </a:p>
          <a:p>
            <a:r>
              <a:rPr lang="en-US" dirty="0"/>
              <a:t>These core </a:t>
            </a:r>
            <a:r>
              <a:rPr lang="en-US" dirty="0" err="1"/>
              <a:t>Kubernetes</a:t>
            </a:r>
            <a:r>
              <a:rPr lang="en-US" dirty="0"/>
              <a:t> components ensure containers are running with the necessary resources in sufficient numbers</a:t>
            </a:r>
          </a:p>
          <a:p>
            <a:r>
              <a:rPr lang="en-US" dirty="0"/>
              <a:t>These components can all run on one master node, but many enterprises concerned about fault tolerance replicate them across multiple nodes to achieve high availability.</a:t>
            </a:r>
          </a:p>
        </p:txBody>
      </p:sp>
    </p:spTree>
    <p:extLst>
      <p:ext uri="{BB962C8B-B14F-4D97-AF65-F5344CB8AC3E}">
        <p14:creationId xmlns:p14="http://schemas.microsoft.com/office/powerpoint/2010/main" val="1275659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342</TotalTime>
  <Words>1693</Words>
  <Application>Microsoft Office PowerPoint</Application>
  <PresentationFormat>On-screen Show (4:3)</PresentationFormat>
  <Paragraphs>104</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Kubernetes </vt:lpstr>
      <vt:lpstr>Kubernetes</vt:lpstr>
      <vt:lpstr>History</vt:lpstr>
      <vt:lpstr>Kubernetes clusters?</vt:lpstr>
      <vt:lpstr>Kubernetes Components</vt:lpstr>
      <vt:lpstr>PowerPoint Presentation</vt:lpstr>
      <vt:lpstr>Kubernetes Architecture</vt:lpstr>
      <vt:lpstr>Kubernetes Control Plane</vt:lpstr>
      <vt:lpstr>PowerPoint Presentation</vt:lpstr>
      <vt:lpstr>Kubernetes API Server</vt:lpstr>
      <vt:lpstr>Kubernetes Scheduler</vt:lpstr>
      <vt:lpstr>Kubernetes Controller Manager</vt:lpstr>
      <vt:lpstr>ETCD</vt:lpstr>
      <vt:lpstr>Cluster nodes</vt:lpstr>
      <vt:lpstr>Container Runtime Engine</vt:lpstr>
      <vt:lpstr>Kubelet service</vt:lpstr>
      <vt:lpstr>Kube-proxy service</vt:lpstr>
      <vt:lpstr>Pods</vt:lpstr>
      <vt:lpstr>cAdvisor</vt:lpstr>
      <vt:lpstr>Companies using K8s</vt:lpstr>
      <vt:lpstr>Article</vt:lpstr>
      <vt:lpstr>Pokemon Go  and Kubernetes </vt:lpstr>
      <vt:lpstr>Pokemon Go</vt:lpstr>
      <vt:lpstr>PowerPoint Presentation</vt:lpstr>
      <vt:lpstr>So how did they scale-out in so less Period of time?</vt:lpstr>
      <vt:lpstr>PowerPoint Presentation</vt:lpstr>
      <vt:lpstr>Kubernetes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dc:title>
  <dc:creator>Faisal</dc:creator>
  <cp:lastModifiedBy>Unknown User</cp:lastModifiedBy>
  <cp:revision>35</cp:revision>
  <dcterms:created xsi:type="dcterms:W3CDTF">2021-12-08T09:05:42Z</dcterms:created>
  <dcterms:modified xsi:type="dcterms:W3CDTF">2023-05-27T18:52:44Z</dcterms:modified>
</cp:coreProperties>
</file>

<file path=docProps/thumbnail.jpeg>
</file>